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8" r:id="rId2"/>
  </p:sldIdLst>
  <p:sldSz cx="9144000" cy="5143500" type="screen16x9"/>
  <p:notesSz cx="6858000" cy="9144000"/>
  <p:embeddedFontLst>
    <p:embeddedFont>
      <p:font typeface="Play" panose="020B0604020202020204" charset="0"/>
      <p:regular r:id="rId4"/>
      <p:bold r:id="rId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ZneuFlGCay4cpMcEtb364Khka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303596-9654-45B1-9DB3-FDCC80F09DBA}">
  <a:tblStyle styleId="{FE303596-9654-45B1-9DB3-FDCC80F09DBA}"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8"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tableStyles" Target="tableStyles.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5"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font" Target="fonts/font1.fntdata"/></Relationships>
</file>

<file path=ppt/media/image1.jpe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67" name="Google Shape;6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2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8" name="Google Shape;4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2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1" name="Google Shape;51;p2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2" name="Google Shape;5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
        <p:cNvGrpSpPr/>
        <p:nvPr/>
      </p:nvGrpSpPr>
      <p:grpSpPr>
        <a:xfrm>
          <a:off x="0" y="0"/>
          <a:ext cx="0" cy="0"/>
          <a:chOff x="0" y="0"/>
          <a:chExt cx="0" cy="0"/>
        </a:xfrm>
      </p:grpSpPr>
      <p:sp>
        <p:nvSpPr>
          <p:cNvPr id="14" name="Google Shape;1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Titre et contenu">
  <p:cSld name="3_Titre et contenu">
    <p:spTree>
      <p:nvGrpSpPr>
        <p:cNvPr id="1" name="Shape 19"/>
        <p:cNvGrpSpPr/>
        <p:nvPr/>
      </p:nvGrpSpPr>
      <p:grpSpPr>
        <a:xfrm>
          <a:off x="0" y="0"/>
          <a:ext cx="0" cy="0"/>
          <a:chOff x="0" y="0"/>
          <a:chExt cx="0" cy="0"/>
        </a:xfrm>
      </p:grpSpPr>
      <p:sp>
        <p:nvSpPr>
          <p:cNvPr id="20" name="Google Shape;20;p17"/>
          <p:cNvSpPr txBox="1">
            <a:spLocks noGrp="1"/>
          </p:cNvSpPr>
          <p:nvPr>
            <p:ph type="body" idx="1"/>
          </p:nvPr>
        </p:nvSpPr>
        <p:spPr>
          <a:xfrm>
            <a:off x="457200" y="843559"/>
            <a:ext cx="8229600" cy="3816300"/>
          </a:xfrm>
          <a:prstGeom prst="rect">
            <a:avLst/>
          </a:prstGeom>
          <a:noFill/>
          <a:ln>
            <a:noFill/>
          </a:ln>
        </p:spPr>
        <p:txBody>
          <a:bodyPr spcFirstLastPara="1" wrap="square" lIns="68575" tIns="34275" rIns="68575" bIns="34275" anchor="t" anchorCtr="0">
            <a:normAutofit/>
          </a:bodyPr>
          <a:lstStyle>
            <a:lvl1pPr marL="457200" lvl="0" indent="-330200" algn="l">
              <a:lnSpc>
                <a:spcPct val="80000"/>
              </a:lnSpc>
              <a:spcBef>
                <a:spcPts val="300"/>
              </a:spcBef>
              <a:spcAft>
                <a:spcPts val="0"/>
              </a:spcAft>
              <a:buClr>
                <a:schemeClr val="dk1"/>
              </a:buClr>
              <a:buSzPts val="1600"/>
              <a:buFont typeface="Calibri"/>
              <a:buChar char="-"/>
              <a:defRPr sz="1600" b="1" i="0">
                <a:solidFill>
                  <a:schemeClr val="dk1"/>
                </a:solidFill>
                <a:latin typeface="Calibri"/>
                <a:ea typeface="Calibri"/>
                <a:cs typeface="Calibri"/>
                <a:sym typeface="Calibri"/>
              </a:defRPr>
            </a:lvl1pPr>
            <a:lvl2pPr marL="914400" lvl="1" indent="-317500" algn="l">
              <a:lnSpc>
                <a:spcPct val="90000"/>
              </a:lnSpc>
              <a:spcBef>
                <a:spcPts val="1200"/>
              </a:spcBef>
              <a:spcAft>
                <a:spcPts val="0"/>
              </a:spcAft>
              <a:buClr>
                <a:schemeClr val="dk1"/>
              </a:buClr>
              <a:buSzPts val="1400"/>
              <a:buFont typeface="Courier New"/>
              <a:buChar char="o"/>
              <a:defRPr sz="1400">
                <a:solidFill>
                  <a:schemeClr val="dk1"/>
                </a:solidFill>
                <a:latin typeface="Calibri"/>
                <a:ea typeface="Calibri"/>
                <a:cs typeface="Calibri"/>
                <a:sym typeface="Calibri"/>
              </a:defRPr>
            </a:lvl2pPr>
            <a:lvl3pPr marL="1371600" lvl="2" indent="-304800" algn="l">
              <a:lnSpc>
                <a:spcPct val="90000"/>
              </a:lnSpc>
              <a:spcBef>
                <a:spcPts val="1200"/>
              </a:spcBef>
              <a:spcAft>
                <a:spcPts val="0"/>
              </a:spcAft>
              <a:buClr>
                <a:schemeClr val="dk1"/>
              </a:buClr>
              <a:buSzPts val="1200"/>
              <a:buFont typeface="Arial"/>
              <a:buChar char="•"/>
              <a:defRPr sz="1200">
                <a:solidFill>
                  <a:schemeClr val="dk1"/>
                </a:solidFill>
                <a:latin typeface="Calibri"/>
                <a:ea typeface="Calibri"/>
                <a:cs typeface="Calibri"/>
                <a:sym typeface="Calibri"/>
              </a:defRPr>
            </a:lvl3pPr>
            <a:lvl4pPr marL="1828800" lvl="3" indent="-317500" algn="l">
              <a:lnSpc>
                <a:spcPct val="90000"/>
              </a:lnSpc>
              <a:spcBef>
                <a:spcPts val="1200"/>
              </a:spcBef>
              <a:spcAft>
                <a:spcPts val="0"/>
              </a:spcAft>
              <a:buClr>
                <a:schemeClr val="dk1"/>
              </a:buClr>
              <a:buSzPts val="1400"/>
              <a:buFont typeface="Courier New"/>
              <a:buChar char="o"/>
              <a:defRPr sz="1400">
                <a:latin typeface="Play"/>
                <a:ea typeface="Play"/>
                <a:cs typeface="Play"/>
                <a:sym typeface="Play"/>
              </a:defRPr>
            </a:lvl4pPr>
            <a:lvl5pPr marL="2286000" lvl="4" indent="-317500" algn="l">
              <a:lnSpc>
                <a:spcPct val="90000"/>
              </a:lnSpc>
              <a:spcBef>
                <a:spcPts val="1200"/>
              </a:spcBef>
              <a:spcAft>
                <a:spcPts val="0"/>
              </a:spcAft>
              <a:buClr>
                <a:schemeClr val="dk1"/>
              </a:buClr>
              <a:buSzPts val="1400"/>
              <a:buChar char="○"/>
              <a:defRPr sz="1400">
                <a:latin typeface="Play"/>
                <a:ea typeface="Play"/>
                <a:cs typeface="Play"/>
                <a:sym typeface="Play"/>
              </a:defRPr>
            </a:lvl5pPr>
            <a:lvl6pPr marL="2743200" lvl="5" indent="-317500" algn="l">
              <a:lnSpc>
                <a:spcPct val="90000"/>
              </a:lnSpc>
              <a:spcBef>
                <a:spcPts val="1200"/>
              </a:spcBef>
              <a:spcAft>
                <a:spcPts val="0"/>
              </a:spcAft>
              <a:buClr>
                <a:schemeClr val="dk1"/>
              </a:buClr>
              <a:buSzPts val="1400"/>
              <a:buChar char="■"/>
              <a:defRPr/>
            </a:lvl6pPr>
            <a:lvl7pPr marL="3200400" lvl="6" indent="-317500" algn="l">
              <a:lnSpc>
                <a:spcPct val="90000"/>
              </a:lnSpc>
              <a:spcBef>
                <a:spcPts val="1200"/>
              </a:spcBef>
              <a:spcAft>
                <a:spcPts val="0"/>
              </a:spcAft>
              <a:buClr>
                <a:schemeClr val="dk1"/>
              </a:buClr>
              <a:buSzPts val="1400"/>
              <a:buChar char="●"/>
              <a:defRPr/>
            </a:lvl7pPr>
            <a:lvl8pPr marL="3657600" lvl="7" indent="-317500" algn="l">
              <a:lnSpc>
                <a:spcPct val="90000"/>
              </a:lnSpc>
              <a:spcBef>
                <a:spcPts val="1200"/>
              </a:spcBef>
              <a:spcAft>
                <a:spcPts val="0"/>
              </a:spcAft>
              <a:buClr>
                <a:schemeClr val="dk1"/>
              </a:buClr>
              <a:buSzPts val="1400"/>
              <a:buChar char="○"/>
              <a:defRPr/>
            </a:lvl8pPr>
            <a:lvl9pPr marL="4114800" lvl="8" indent="-317500" algn="l">
              <a:lnSpc>
                <a:spcPct val="90000"/>
              </a:lnSpc>
              <a:spcBef>
                <a:spcPts val="1200"/>
              </a:spcBef>
              <a:spcAft>
                <a:spcPts val="1200"/>
              </a:spcAft>
              <a:buClr>
                <a:schemeClr val="dk1"/>
              </a:buClr>
              <a:buSzPts val="1400"/>
              <a:buChar char="■"/>
              <a:defRPr/>
            </a:lvl9pPr>
          </a:lstStyle>
          <a:p>
            <a:endParaRPr/>
          </a:p>
        </p:txBody>
      </p:sp>
      <p:sp>
        <p:nvSpPr>
          <p:cNvPr id="21" name="Google Shape;21;p17"/>
          <p:cNvSpPr txBox="1">
            <a:spLocks noGrp="1"/>
          </p:cNvSpPr>
          <p:nvPr>
            <p:ph type="title"/>
          </p:nvPr>
        </p:nvSpPr>
        <p:spPr>
          <a:xfrm>
            <a:off x="52870" y="51506"/>
            <a:ext cx="7687500" cy="5760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rgbClr val="AF533D"/>
              </a:buClr>
              <a:buSzPts val="3600"/>
              <a:buFont typeface="Calibri"/>
              <a:buNone/>
              <a:defRPr sz="3600" b="1" cap="none">
                <a:solidFill>
                  <a:srgbClr val="AF533D"/>
                </a:solidFill>
                <a:latin typeface="Calibri"/>
                <a:ea typeface="Calibri"/>
                <a:cs typeface="Calibri"/>
                <a:sym typeface="Calibri"/>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 name="Google Shape;2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8" name="Google Shape;28;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9" name="Google Shape;29;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2" name="Google Shape;3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2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5" name="Google Shape;35;p2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6" name="Google Shape;3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2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9" name="Google Shape;3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2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3" name="Google Shape;43;p2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2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5" name="Google Shape;45;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graphicFrame>
        <p:nvGraphicFramePr>
          <p:cNvPr id="69" name="Google Shape;69;p8"/>
          <p:cNvGraphicFramePr/>
          <p:nvPr/>
        </p:nvGraphicFramePr>
        <p:xfrm>
          <a:off x="6176956" y="-21778"/>
          <a:ext cx="2937900" cy="1039075"/>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0690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THEMATIC &amp; APPEARANCE</a:t>
                      </a:r>
                      <a:endParaRPr sz="11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95225">
                <a:tc>
                  <a:txBody>
                    <a:bodyPr/>
                    <a:lstStyle/>
                    <a:p>
                      <a:pPr marL="0" marR="0" lvl="0" indent="0" algn="l" rtl="0">
                        <a:lnSpc>
                          <a:spcPct val="100000"/>
                        </a:lnSpc>
                        <a:spcBef>
                          <a:spcPts val="0"/>
                        </a:spcBef>
                        <a:spcAft>
                          <a:spcPts val="0"/>
                        </a:spcAft>
                        <a:buClr>
                          <a:srgbClr val="000000"/>
                        </a:buClr>
                        <a:buSzPts val="900"/>
                        <a:buFont typeface="Arial"/>
                        <a:buNone/>
                      </a:pPr>
                      <a:r>
                        <a:rPr lang="de" sz="900" u="none" strike="noStrike" cap="none">
                          <a:solidFill>
                            <a:srgbClr val="FF0000"/>
                          </a:solidFill>
                        </a:rPr>
                        <a:t>Describe the  thematic idea</a:t>
                      </a:r>
                      <a:endParaRPr sz="1100" u="none" strike="noStrike" cap="none">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0" name="Google Shape;70;p8"/>
          <p:cNvGraphicFramePr/>
          <p:nvPr>
            <p:extLst>
              <p:ext uri="{D42A27DB-BD31-4B8C-83A1-F6EECF244321}">
                <p14:modId xmlns:p14="http://schemas.microsoft.com/office/powerpoint/2010/main" val="1879650486"/>
              </p:ext>
            </p:extLst>
          </p:nvPr>
        </p:nvGraphicFramePr>
        <p:xfrm>
          <a:off x="6170595" y="976004"/>
          <a:ext cx="2937900" cy="746775"/>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4385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FUNCTION IN THE WORLD</a:t>
                      </a:r>
                      <a:endParaRPr sz="11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502925">
                <a:tc>
                  <a:txBody>
                    <a:bodyPr/>
                    <a:lstStyle/>
                    <a:p>
                      <a:pPr marL="0" marR="0" lvl="0" indent="0" algn="l" rtl="0">
                        <a:lnSpc>
                          <a:spcPct val="100000"/>
                        </a:lnSpc>
                        <a:spcBef>
                          <a:spcPts val="0"/>
                        </a:spcBef>
                        <a:spcAft>
                          <a:spcPts val="0"/>
                        </a:spcAft>
                        <a:buClr>
                          <a:srgbClr val="000000"/>
                        </a:buClr>
                        <a:buSzPts val="900"/>
                        <a:buFont typeface="Arial"/>
                        <a:buNone/>
                      </a:pPr>
                      <a:r>
                        <a:rPr lang="de" sz="900" u="none" strike="noStrike" cap="none" dirty="0">
                          <a:solidFill>
                            <a:srgbClr val="FF0000"/>
                          </a:solidFill>
                        </a:rPr>
                        <a:t>Describe  how it is  used in your game/Experience</a:t>
                      </a:r>
                      <a:endParaRPr sz="9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1" name="Google Shape;71;p8"/>
          <p:cNvGraphicFramePr/>
          <p:nvPr>
            <p:extLst>
              <p:ext uri="{D42A27DB-BD31-4B8C-83A1-F6EECF244321}">
                <p14:modId xmlns:p14="http://schemas.microsoft.com/office/powerpoint/2010/main" val="1331702718"/>
              </p:ext>
            </p:extLst>
          </p:nvPr>
        </p:nvGraphicFramePr>
        <p:xfrm>
          <a:off x="-8" y="3379501"/>
          <a:ext cx="2877650" cy="1864590"/>
        </p:xfrm>
        <a:graphic>
          <a:graphicData uri="http://schemas.openxmlformats.org/drawingml/2006/table">
            <a:tbl>
              <a:tblPr firstRow="1" bandRow="1">
                <a:noFill/>
                <a:tableStyleId>{FE303596-9654-45B1-9DB3-FDCC80F09DBA}</a:tableStyleId>
              </a:tblPr>
              <a:tblGrid>
                <a:gridCol w="2877650">
                  <a:extLst>
                    <a:ext uri="{9D8B030D-6E8A-4147-A177-3AD203B41FA5}">
                      <a16:colId xmlns:a16="http://schemas.microsoft.com/office/drawing/2014/main" val="20000"/>
                    </a:ext>
                  </a:extLst>
                </a:gridCol>
              </a:tblGrid>
              <a:tr h="1762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KEY SITES IN MISSION LOCATION</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90325">
                <a:tc>
                  <a:txBody>
                    <a:bodyPr/>
                    <a:lstStyle/>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Mainscreen(Charaktere Tauchen auf)</a:t>
                      </a:r>
                    </a:p>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Desk(Dialogue Choices; Schublade für Masken)</a:t>
                      </a:r>
                    </a:p>
                    <a:p>
                      <a:pPr marL="234950" marR="0" lvl="0" indent="-171450" algn="l" rtl="0">
                        <a:lnSpc>
                          <a:spcPct val="100000"/>
                        </a:lnSpc>
                        <a:spcBef>
                          <a:spcPts val="0"/>
                        </a:spcBef>
                        <a:spcAft>
                          <a:spcPts val="0"/>
                        </a:spcAft>
                        <a:buClr>
                          <a:schemeClr val="dk1"/>
                        </a:buClr>
                        <a:buSzPts val="900"/>
                        <a:buFont typeface="Arial" panose="020B0604020202020204" pitchFamily="34" charset="0"/>
                        <a:buChar char="•"/>
                      </a:pPr>
                      <a:r>
                        <a:rPr lang="de" sz="900" u="none" strike="noStrike" cap="none" dirty="0">
                          <a:solidFill>
                            <a:schemeClr val="tx1"/>
                          </a:solidFill>
                          <a:latin typeface="Calibri"/>
                          <a:ea typeface="Calibri"/>
                          <a:cs typeface="Calibri"/>
                          <a:sym typeface="Calibri"/>
                        </a:rPr>
                        <a:t>Schublade Masken(Auswahl Masken, Dialogue Choices Masken)</a:t>
                      </a:r>
                      <a:r>
                        <a:rPr lang="de" sz="900" u="none" strike="noStrike" cap="none" dirty="0">
                          <a:solidFill>
                            <a:schemeClr val="lt1"/>
                          </a:solidFill>
                          <a:latin typeface="Calibri"/>
                          <a:ea typeface="Calibri"/>
                          <a:cs typeface="Calibri"/>
                          <a:sym typeface="Calibri"/>
                        </a:rPr>
                        <a:t> </a:t>
                      </a:r>
                      <a:endParaRPr sz="900" b="0" i="0" u="none" strike="noStrike" cap="none" dirty="0">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90325">
                <a:tc>
                  <a:txBody>
                    <a:bodyPr/>
                    <a:lstStyle/>
                    <a:p>
                      <a:pPr marL="127000" marR="0" lvl="0" indent="-63500" algn="l" rtl="0">
                        <a:lnSpc>
                          <a:spcPct val="100000"/>
                        </a:lnSpc>
                        <a:spcBef>
                          <a:spcPts val="0"/>
                        </a:spcBef>
                        <a:spcAft>
                          <a:spcPts val="0"/>
                        </a:spcAft>
                        <a:buClr>
                          <a:srgbClr val="000000"/>
                        </a:buClr>
                        <a:buSzPts val="1100"/>
                        <a:buFont typeface="Arial"/>
                        <a:buNone/>
                      </a:pPr>
                      <a:endParaRPr sz="1100" u="none" strike="noStrike" cap="none">
                        <a:solidFill>
                          <a:schemeClr val="dk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90325">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dirty="0">
                        <a:solidFill>
                          <a:schemeClr val="dk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graphicFrame>
        <p:nvGraphicFramePr>
          <p:cNvPr id="72" name="Google Shape;72;p8"/>
          <p:cNvGraphicFramePr/>
          <p:nvPr/>
        </p:nvGraphicFramePr>
        <p:xfrm>
          <a:off x="6170595" y="1890341"/>
          <a:ext cx="2937900" cy="1362825"/>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3390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BACKSTORY (in TCTD lore)</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1023800">
                <a:tc>
                  <a:txBody>
                    <a:bodyPr/>
                    <a:lstStyle/>
                    <a:p>
                      <a:pPr marL="0" marR="0" lvl="0" indent="0" algn="l" rtl="0">
                        <a:lnSpc>
                          <a:spcPct val="100000"/>
                        </a:lnSpc>
                        <a:spcBef>
                          <a:spcPts val="0"/>
                        </a:spcBef>
                        <a:spcAft>
                          <a:spcPts val="0"/>
                        </a:spcAft>
                        <a:buClr>
                          <a:srgbClr val="000000"/>
                        </a:buClr>
                        <a:buSzPts val="900"/>
                        <a:buFont typeface="Arial"/>
                        <a:buNone/>
                      </a:pPr>
                      <a:r>
                        <a:rPr lang="de" sz="900" u="none" strike="noStrike" cap="none">
                          <a:solidFill>
                            <a:srgbClr val="FF0000"/>
                          </a:solidFill>
                        </a:rPr>
                        <a:t>Describe what  it´s backstory  is</a:t>
                      </a:r>
                      <a:endParaRPr sz="900" u="none" strike="noStrike" cap="none">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3" name="Google Shape;73;p8"/>
          <p:cNvGraphicFramePr/>
          <p:nvPr/>
        </p:nvGraphicFramePr>
        <p:xfrm>
          <a:off x="3052224" y="3379493"/>
          <a:ext cx="2888700" cy="1709675"/>
        </p:xfrm>
        <a:graphic>
          <a:graphicData uri="http://schemas.openxmlformats.org/drawingml/2006/table">
            <a:tbl>
              <a:tblPr firstRow="1" bandRow="1">
                <a:noFill/>
                <a:tableStyleId>{FE303596-9654-45B1-9DB3-FDCC80F09DBA}</a:tableStyleId>
              </a:tblPr>
              <a:tblGrid>
                <a:gridCol w="2888700">
                  <a:extLst>
                    <a:ext uri="{9D8B030D-6E8A-4147-A177-3AD203B41FA5}">
                      <a16:colId xmlns:a16="http://schemas.microsoft.com/office/drawing/2014/main" val="20000"/>
                    </a:ext>
                  </a:extLst>
                </a:gridCol>
              </a:tblGrid>
              <a:tr h="246625">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dirty="0">
                          <a:solidFill>
                            <a:schemeClr val="lt1"/>
                          </a:solidFill>
                          <a:latin typeface="Calibri"/>
                          <a:ea typeface="Calibri"/>
                          <a:cs typeface="Calibri"/>
                          <a:sym typeface="Calibri"/>
                        </a:rPr>
                        <a:t>LEVEL ART IMPORTANT DETAILS</a:t>
                      </a:r>
                      <a:endParaRPr sz="1100" u="none" strike="noStrike" cap="none" dirty="0"/>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1463050">
                <a:tc>
                  <a:txBody>
                    <a:bodyPr/>
                    <a:lstStyle/>
                    <a:p>
                      <a:pPr marL="127000" marR="0" lvl="0" indent="-63500" algn="l" rtl="0">
                        <a:lnSpc>
                          <a:spcPct val="100000"/>
                        </a:lnSpc>
                        <a:spcBef>
                          <a:spcPts val="0"/>
                        </a:spcBef>
                        <a:spcAft>
                          <a:spcPts val="0"/>
                        </a:spcAft>
                        <a:buClr>
                          <a:schemeClr val="dk1"/>
                        </a:buClr>
                        <a:buSzPts val="900"/>
                        <a:buFont typeface="Arial"/>
                        <a:buNone/>
                      </a:pPr>
                      <a:r>
                        <a:rPr lang="de" sz="1100" u="none" strike="noStrike" cap="none" dirty="0">
                          <a:solidFill>
                            <a:srgbClr val="FF0000"/>
                          </a:solidFill>
                        </a:rPr>
                        <a:t>Describe your  Points  of interest  </a:t>
                      </a:r>
                      <a:endParaRPr sz="1100" u="none" strike="noStrike" cap="none" dirty="0">
                        <a:solidFill>
                          <a:srgbClr val="FF0000"/>
                        </a:solidFill>
                      </a:endParaRPr>
                    </a:p>
                    <a:p>
                      <a:pPr marL="127000" marR="0" lvl="0" indent="-63500" algn="l" rtl="0">
                        <a:lnSpc>
                          <a:spcPct val="100000"/>
                        </a:lnSpc>
                        <a:spcBef>
                          <a:spcPts val="0"/>
                        </a:spcBef>
                        <a:spcAft>
                          <a:spcPts val="0"/>
                        </a:spcAft>
                        <a:buClr>
                          <a:schemeClr val="dk1"/>
                        </a:buClr>
                        <a:buSzPts val="900"/>
                        <a:buFont typeface="Arial"/>
                        <a:buNone/>
                      </a:pPr>
                      <a:r>
                        <a:rPr lang="de" sz="1100" u="none" strike="noStrike" cap="none" dirty="0">
                          <a:solidFill>
                            <a:srgbClr val="FF0000"/>
                          </a:solidFill>
                        </a:rPr>
                        <a:t>Describe the go to go live roughly</a:t>
                      </a:r>
                      <a:endParaRPr sz="1100" u="none" strike="noStrike" cap="none" dirty="0">
                        <a:solidFill>
                          <a:srgbClr val="FF0000"/>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graphicFrame>
        <p:nvGraphicFramePr>
          <p:cNvPr id="74" name="Google Shape;74;p8"/>
          <p:cNvGraphicFramePr/>
          <p:nvPr>
            <p:extLst>
              <p:ext uri="{D42A27DB-BD31-4B8C-83A1-F6EECF244321}">
                <p14:modId xmlns:p14="http://schemas.microsoft.com/office/powerpoint/2010/main" val="1954777335"/>
              </p:ext>
            </p:extLst>
          </p:nvPr>
        </p:nvGraphicFramePr>
        <p:xfrm>
          <a:off x="6176958" y="2968707"/>
          <a:ext cx="2945225" cy="2084091"/>
        </p:xfrm>
        <a:graphic>
          <a:graphicData uri="http://schemas.openxmlformats.org/drawingml/2006/table">
            <a:tbl>
              <a:tblPr firstRow="1" bandRow="1">
                <a:noFill/>
                <a:tableStyleId>{FE303596-9654-45B1-9DB3-FDCC80F09DBA}</a:tableStyleId>
              </a:tblPr>
              <a:tblGrid>
                <a:gridCol w="2945225">
                  <a:extLst>
                    <a:ext uri="{9D8B030D-6E8A-4147-A177-3AD203B41FA5}">
                      <a16:colId xmlns:a16="http://schemas.microsoft.com/office/drawing/2014/main" val="20000"/>
                    </a:ext>
                  </a:extLst>
                </a:gridCol>
              </a:tblGrid>
              <a:tr h="223608">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Important NPCs (enemies, neutral, allies)</a:t>
                      </a:r>
                      <a:endParaRPr sz="1100" u="none" strike="noStrike" cap="none"/>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514351">
                <a:tc>
                  <a:txBody>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1</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2</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Charakter </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Sad</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happy</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Angry</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Supries</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a:solidFill>
                            <a:schemeClr val="tx1"/>
                          </a:solidFill>
                        </a:rPr>
                        <a:t>Maske </a:t>
                      </a:r>
                      <a:r>
                        <a:rPr lang="de-DE" sz="900" u="none" strike="noStrike" cap="none" dirty="0" err="1">
                          <a:solidFill>
                            <a:schemeClr val="tx1"/>
                          </a:solidFill>
                        </a:rPr>
                        <a:t>Disgust</a:t>
                      </a:r>
                      <a:endParaRPr lang="de-DE" sz="900" u="none" strike="noStrike" cap="none" dirty="0">
                        <a:solidFill>
                          <a:schemeClr val="tx1"/>
                        </a:solidFill>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e-DE" sz="900" u="none" strike="noStrike" cap="none" dirty="0" err="1">
                          <a:solidFill>
                            <a:schemeClr val="tx1"/>
                          </a:solidFill>
                        </a:rPr>
                        <a:t>Makse</a:t>
                      </a:r>
                      <a:r>
                        <a:rPr lang="de-DE" sz="900" u="none" strike="noStrike" cap="none" dirty="0">
                          <a:solidFill>
                            <a:schemeClr val="tx1"/>
                          </a:solidFill>
                        </a:rPr>
                        <a:t> Fear</a:t>
                      </a:r>
                      <a:endParaRPr sz="9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14351">
                <a:tc>
                  <a:txBody>
                    <a:bodyPr/>
                    <a:lstStyle/>
                    <a:p>
                      <a:pPr marL="0" marR="0" lvl="0" indent="0" algn="l" rtl="0">
                        <a:lnSpc>
                          <a:spcPct val="100000"/>
                        </a:lnSpc>
                        <a:spcBef>
                          <a:spcPts val="0"/>
                        </a:spcBef>
                        <a:spcAft>
                          <a:spcPts val="0"/>
                        </a:spcAft>
                        <a:buClr>
                          <a:srgbClr val="000000"/>
                        </a:buClr>
                        <a:buSzPts val="900"/>
                        <a:buFont typeface="Arial" panose="020B0604020202020204" pitchFamily="34" charset="0"/>
                        <a:buNone/>
                      </a:pPr>
                      <a:endParaRPr sz="9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4239167444"/>
                  </a:ext>
                </a:extLst>
              </a:tr>
            </a:tbl>
          </a:graphicData>
        </a:graphic>
      </p:graphicFrame>
      <p:graphicFrame>
        <p:nvGraphicFramePr>
          <p:cNvPr id="75" name="Google Shape;75;p8"/>
          <p:cNvGraphicFramePr/>
          <p:nvPr>
            <p:extLst>
              <p:ext uri="{D42A27DB-BD31-4B8C-83A1-F6EECF244321}">
                <p14:modId xmlns:p14="http://schemas.microsoft.com/office/powerpoint/2010/main" val="1832216374"/>
              </p:ext>
            </p:extLst>
          </p:nvPr>
        </p:nvGraphicFramePr>
        <p:xfrm>
          <a:off x="6184283" y="4539300"/>
          <a:ext cx="2937900" cy="1208400"/>
        </p:xfrm>
        <a:graphic>
          <a:graphicData uri="http://schemas.openxmlformats.org/drawingml/2006/table">
            <a:tbl>
              <a:tblPr firstRow="1" bandRow="1">
                <a:noFill/>
                <a:tableStyleId>{FE303596-9654-45B1-9DB3-FDCC80F09DBA}</a:tableStyleId>
              </a:tblPr>
              <a:tblGrid>
                <a:gridCol w="2937900">
                  <a:extLst>
                    <a:ext uri="{9D8B030D-6E8A-4147-A177-3AD203B41FA5}">
                      <a16:colId xmlns:a16="http://schemas.microsoft.com/office/drawing/2014/main" val="20000"/>
                    </a:ext>
                  </a:extLst>
                </a:gridCol>
              </a:tblGrid>
              <a:tr h="24950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dirty="0">
                          <a:solidFill>
                            <a:schemeClr val="lt1"/>
                          </a:solidFill>
                          <a:latin typeface="Calibri"/>
                          <a:ea typeface="Calibri"/>
                          <a:cs typeface="Calibri"/>
                          <a:sym typeface="Calibri"/>
                        </a:rPr>
                        <a:t>GAMEPLAY USAGE</a:t>
                      </a:r>
                      <a:endParaRPr sz="1100" u="none" strike="noStrike" cap="none" dirty="0"/>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958900">
                <a:tc>
                  <a:txBody>
                    <a:bodyPr/>
                    <a:lstStyle/>
                    <a:p>
                      <a:pPr marL="215900" marR="0" lvl="0" indent="-215900" algn="l" rtl="0">
                        <a:lnSpc>
                          <a:spcPct val="100000"/>
                        </a:lnSpc>
                        <a:spcBef>
                          <a:spcPts val="0"/>
                        </a:spcBef>
                        <a:spcAft>
                          <a:spcPts val="0"/>
                        </a:spcAft>
                        <a:buClr>
                          <a:srgbClr val="FF0000"/>
                        </a:buClr>
                        <a:buSzPts val="1100"/>
                        <a:buFont typeface="Arial"/>
                        <a:buChar char="•"/>
                      </a:pPr>
                      <a:r>
                        <a:rPr lang="de-DE" sz="1100" u="none" strike="noStrike" cap="none" dirty="0">
                          <a:solidFill>
                            <a:schemeClr val="tx1"/>
                          </a:solidFill>
                        </a:rPr>
                        <a:t>Es ist das gesamte Spiel lol</a:t>
                      </a:r>
                      <a:endParaRPr sz="1100" u="none" strike="noStrike" cap="none" dirty="0">
                        <a:solidFill>
                          <a:schemeClr val="tx1"/>
                        </a:solidFill>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sp>
        <p:nvSpPr>
          <p:cNvPr id="76" name="Google Shape;76;p8"/>
          <p:cNvSpPr txBox="1"/>
          <p:nvPr/>
        </p:nvSpPr>
        <p:spPr>
          <a:xfrm>
            <a:off x="117105" y="2976424"/>
            <a:ext cx="12759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Community Sign</a:t>
            </a:r>
            <a:endParaRPr sz="1100" b="0" i="0" u="none" strike="noStrike" cap="none">
              <a:solidFill>
                <a:srgbClr val="000000"/>
              </a:solidFill>
              <a:latin typeface="Arial"/>
              <a:ea typeface="Arial"/>
              <a:cs typeface="Arial"/>
              <a:sym typeface="Arial"/>
            </a:endParaRPr>
          </a:p>
        </p:txBody>
      </p:sp>
      <p:sp>
        <p:nvSpPr>
          <p:cNvPr id="77" name="Google Shape;77;p8"/>
          <p:cNvSpPr txBox="1"/>
          <p:nvPr/>
        </p:nvSpPr>
        <p:spPr>
          <a:xfrm>
            <a:off x="4386960" y="1643477"/>
            <a:ext cx="16791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Eighth Regiment Armory</a:t>
            </a:r>
            <a:endParaRPr sz="1100" b="0" i="0" u="none" strike="noStrike" cap="none">
              <a:solidFill>
                <a:srgbClr val="000000"/>
              </a:solidFill>
              <a:latin typeface="Arial"/>
              <a:ea typeface="Arial"/>
              <a:cs typeface="Arial"/>
              <a:sym typeface="Arial"/>
            </a:endParaRPr>
          </a:p>
        </p:txBody>
      </p:sp>
      <p:sp>
        <p:nvSpPr>
          <p:cNvPr id="78" name="Google Shape;78;p8"/>
          <p:cNvSpPr txBox="1"/>
          <p:nvPr/>
        </p:nvSpPr>
        <p:spPr>
          <a:xfrm>
            <a:off x="4386960" y="2968698"/>
            <a:ext cx="16791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Unity Hall</a:t>
            </a:r>
            <a:endParaRPr sz="1100" b="0" i="0" u="none" strike="noStrike" cap="none">
              <a:solidFill>
                <a:srgbClr val="000000"/>
              </a:solidFill>
              <a:latin typeface="Arial"/>
              <a:ea typeface="Arial"/>
              <a:cs typeface="Arial"/>
              <a:sym typeface="Arial"/>
            </a:endParaRPr>
          </a:p>
        </p:txBody>
      </p:sp>
      <p:sp>
        <p:nvSpPr>
          <p:cNvPr id="79" name="Google Shape;79;p8"/>
          <p:cNvSpPr txBox="1"/>
          <p:nvPr/>
        </p:nvSpPr>
        <p:spPr>
          <a:xfrm>
            <a:off x="2699792" y="1643477"/>
            <a:ext cx="16791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de" sz="1100" b="0" i="0" u="none" strike="noStrike" cap="none">
                <a:solidFill>
                  <a:schemeClr val="lt1"/>
                </a:solidFill>
                <a:latin typeface="Play"/>
                <a:ea typeface="Play"/>
                <a:cs typeface="Play"/>
                <a:sym typeface="Play"/>
              </a:rPr>
              <a:t>Douglas Monument Park</a:t>
            </a:r>
            <a:endParaRPr sz="1100" b="0" i="0" u="none" strike="noStrike" cap="none">
              <a:solidFill>
                <a:srgbClr val="000000"/>
              </a:solidFill>
              <a:latin typeface="Arial"/>
              <a:ea typeface="Arial"/>
              <a:cs typeface="Arial"/>
              <a:sym typeface="Arial"/>
            </a:endParaRPr>
          </a:p>
        </p:txBody>
      </p:sp>
      <p:graphicFrame>
        <p:nvGraphicFramePr>
          <p:cNvPr id="80" name="Google Shape;80;p8"/>
          <p:cNvGraphicFramePr/>
          <p:nvPr/>
        </p:nvGraphicFramePr>
        <p:xfrm>
          <a:off x="36466" y="26126"/>
          <a:ext cx="6091525" cy="3324400"/>
        </p:xfrm>
        <a:graphic>
          <a:graphicData uri="http://schemas.openxmlformats.org/drawingml/2006/table">
            <a:tbl>
              <a:tblPr firstRow="1" bandRow="1">
                <a:noFill/>
                <a:tableStyleId>{FE303596-9654-45B1-9DB3-FDCC80F09DBA}</a:tableStyleId>
              </a:tblPr>
              <a:tblGrid>
                <a:gridCol w="6091525">
                  <a:extLst>
                    <a:ext uri="{9D8B030D-6E8A-4147-A177-3AD203B41FA5}">
                      <a16:colId xmlns:a16="http://schemas.microsoft.com/office/drawing/2014/main" val="20000"/>
                    </a:ext>
                  </a:extLst>
                </a:gridCol>
              </a:tblGrid>
              <a:tr h="486150">
                <a:tc>
                  <a:txBody>
                    <a:bodyPr/>
                    <a:lstStyle/>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NAME: (Player’s Starting point)</a:t>
                      </a:r>
                      <a:endParaRPr sz="1000" b="1"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000"/>
                        <a:buFont typeface="Arial"/>
                        <a:buNone/>
                      </a:pPr>
                      <a:r>
                        <a:rPr lang="de" sz="1000" b="1" u="none" strike="noStrike" cap="none">
                          <a:solidFill>
                            <a:schemeClr val="lt1"/>
                          </a:solidFill>
                          <a:latin typeface="Calibri"/>
                          <a:ea typeface="Calibri"/>
                          <a:cs typeface="Calibri"/>
                          <a:sym typeface="Calibri"/>
                        </a:rPr>
                        <a:t>LOCATION DESCRIPTION: (Name of the location)</a:t>
                      </a:r>
                      <a:endParaRPr sz="1000" b="1" u="none" strike="noStrike" cap="none">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838250">
                <a:tc>
                  <a:txBody>
                    <a:bodyPr/>
                    <a:lstStyle/>
                    <a:p>
                      <a:pPr marL="127000" marR="0" lvl="0" indent="-63500" algn="l" rtl="0">
                        <a:lnSpc>
                          <a:spcPct val="100000"/>
                        </a:lnSpc>
                        <a:spcBef>
                          <a:spcPts val="0"/>
                        </a:spcBef>
                        <a:spcAft>
                          <a:spcPts val="0"/>
                        </a:spcAft>
                        <a:buClr>
                          <a:schemeClr val="dk1"/>
                        </a:buClr>
                        <a:buSzPts val="900"/>
                        <a:buFont typeface="Arial"/>
                        <a:buNone/>
                      </a:pPr>
                      <a:endParaRPr sz="900" b="0" i="0" u="none" strike="noStrike" cap="none" dirty="0">
                        <a:solidFill>
                          <a:schemeClr val="lt1"/>
                        </a:solidFill>
                        <a:latin typeface="Calibri"/>
                        <a:ea typeface="Calibri"/>
                        <a:cs typeface="Calibri"/>
                        <a:sym typeface="Calibri"/>
                      </a:endParaRPr>
                    </a:p>
                  </a:txBody>
                  <a:tcPr marL="91450" marR="91450" marT="45725"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pic>
        <p:nvPicPr>
          <p:cNvPr id="1026" name="Picture 2">
            <a:extLst>
              <a:ext uri="{FF2B5EF4-FFF2-40B4-BE49-F238E27FC236}">
                <a16:creationId xmlns:a16="http://schemas.microsoft.com/office/drawing/2014/main" id="{CDC12C5E-F6A8-CE74-6E19-99060353F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861" y="936273"/>
            <a:ext cx="2705168" cy="16354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in Bücherregal aus hellem Holz mit drei Einlegeböden und einer vertikalen, silberfarbenen Schiebetür, die den linken Teil abdeckt. Die Tür ist mit einem Griff und einem Schlüsselloch versehen. Der rechte Teil ist offen, so dass die Regale sichtbar sind.">
            <a:extLst>
              <a:ext uri="{FF2B5EF4-FFF2-40B4-BE49-F238E27FC236}">
                <a16:creationId xmlns:a16="http://schemas.microsoft.com/office/drawing/2014/main" id="{8C4CD7F4-0200-35E0-3626-0486872D52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7095" y="1349391"/>
            <a:ext cx="1013829" cy="1013829"/>
          </a:xfrm>
          <a:prstGeom prst="rect">
            <a:avLst/>
          </a:prstGeom>
          <a:noFill/>
          <a:extLst>
            <a:ext uri="{909E8E84-426E-40DD-AFC4-6F175D3DCCD1}">
              <a14:hiddenFill xmlns:a14="http://schemas.microsoft.com/office/drawing/2010/main">
                <a:solidFill>
                  <a:srgbClr val="FFFFFF"/>
                </a:solidFill>
              </a14:hiddenFill>
            </a:ext>
          </a:extLst>
        </p:spPr>
      </p:pic>
      <p:sp>
        <p:nvSpPr>
          <p:cNvPr id="2" name="Pfeil: nach rechts 1">
            <a:extLst>
              <a:ext uri="{FF2B5EF4-FFF2-40B4-BE49-F238E27FC236}">
                <a16:creationId xmlns:a16="http://schemas.microsoft.com/office/drawing/2014/main" id="{C88EE062-AF07-AE33-A151-16162FBFB899}"/>
              </a:ext>
            </a:extLst>
          </p:cNvPr>
          <p:cNvSpPr/>
          <p:nvPr/>
        </p:nvSpPr>
        <p:spPr>
          <a:xfrm rot="10209152" flipV="1">
            <a:off x="3699461" y="2078443"/>
            <a:ext cx="1118237" cy="9981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Kreuz 2">
            <a:extLst>
              <a:ext uri="{FF2B5EF4-FFF2-40B4-BE49-F238E27FC236}">
                <a16:creationId xmlns:a16="http://schemas.microsoft.com/office/drawing/2014/main" id="{2644AE10-712C-7232-32D9-2CEC0CE48BB0}"/>
              </a:ext>
            </a:extLst>
          </p:cNvPr>
          <p:cNvSpPr/>
          <p:nvPr/>
        </p:nvSpPr>
        <p:spPr>
          <a:xfrm rot="2687770">
            <a:off x="3089532" y="1633482"/>
            <a:ext cx="345693" cy="360670"/>
          </a:xfrm>
          <a:prstGeom prst="plus">
            <a:avLst>
              <a:gd name="adj" fmla="val 38157"/>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rgbClr val="FF0000"/>
              </a:solidFill>
            </a:endParaRPr>
          </a:p>
        </p:txBody>
      </p:sp>
      <p:pic>
        <p:nvPicPr>
          <p:cNvPr id="1030" name="Picture 6" descr="Beflockte Masken - Weiß">
            <a:extLst>
              <a:ext uri="{FF2B5EF4-FFF2-40B4-BE49-F238E27FC236}">
                <a16:creationId xmlns:a16="http://schemas.microsoft.com/office/drawing/2014/main" id="{65DB00E1-01CC-C013-E51F-C277436A10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4953" y="2466109"/>
            <a:ext cx="838112" cy="838112"/>
          </a:xfrm>
          <a:prstGeom prst="rect">
            <a:avLst/>
          </a:prstGeom>
          <a:noFill/>
          <a:extLst>
            <a:ext uri="{909E8E84-426E-40DD-AFC4-6F175D3DCCD1}">
              <a14:hiddenFill xmlns:a14="http://schemas.microsoft.com/office/drawing/2010/main">
                <a:solidFill>
                  <a:srgbClr val="FFFFFF"/>
                </a:solidFill>
              </a14:hiddenFill>
            </a:ext>
          </a:extLst>
        </p:spPr>
      </p:pic>
      <p:sp>
        <p:nvSpPr>
          <p:cNvPr id="4" name="Pfeil: nach rechts 3">
            <a:extLst>
              <a:ext uri="{FF2B5EF4-FFF2-40B4-BE49-F238E27FC236}">
                <a16:creationId xmlns:a16="http://schemas.microsoft.com/office/drawing/2014/main" id="{415B9944-FA70-F541-FF07-C9AC862172FB}"/>
              </a:ext>
            </a:extLst>
          </p:cNvPr>
          <p:cNvSpPr/>
          <p:nvPr/>
        </p:nvSpPr>
        <p:spPr>
          <a:xfrm rot="15652127" flipV="1">
            <a:off x="5261159" y="2220497"/>
            <a:ext cx="445118" cy="12057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Grafik 5">
            <a:extLst>
              <a:ext uri="{FF2B5EF4-FFF2-40B4-BE49-F238E27FC236}">
                <a16:creationId xmlns:a16="http://schemas.microsoft.com/office/drawing/2014/main" id="{991EAF6F-01EE-0C29-0A96-9484A873634E}"/>
              </a:ext>
            </a:extLst>
          </p:cNvPr>
          <p:cNvPicPr>
            <a:picLocks noChangeAspect="1"/>
          </p:cNvPicPr>
          <p:nvPr/>
        </p:nvPicPr>
        <p:blipFill>
          <a:blip r:embed="rId6"/>
          <a:stretch>
            <a:fillRect/>
          </a:stretch>
        </p:blipFill>
        <p:spPr>
          <a:xfrm>
            <a:off x="117105" y="994831"/>
            <a:ext cx="1417751" cy="189033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143</Words>
  <Application>Microsoft Office PowerPoint</Application>
  <PresentationFormat>Bildschirmpräsentation (16:9)</PresentationFormat>
  <Paragraphs>31</Paragraphs>
  <Slides>1</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vt:i4>
      </vt:variant>
    </vt:vector>
  </HeadingPairs>
  <TitlesOfParts>
    <vt:vector size="6" baseType="lpstr">
      <vt:lpstr>Calibri</vt:lpstr>
      <vt:lpstr>Arial</vt:lpstr>
      <vt:lpstr>Play</vt:lpstr>
      <vt:lpstr>Courier New</vt:lpstr>
      <vt:lpstr>Simple Light</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Hever, Jonas (Stud SRH-University)</cp:lastModifiedBy>
  <cp:revision>2</cp:revision>
  <dcterms:modified xsi:type="dcterms:W3CDTF">2026-01-30T17:41:45Z</dcterms:modified>
</cp:coreProperties>
</file>